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BB9"/>
    <a:srgbClr val="3333FF"/>
    <a:srgbClr val="51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17" autoAdjust="0"/>
    <p:restoredTop sz="96132" autoAdjust="0"/>
  </p:normalViewPr>
  <p:slideViewPr>
    <p:cSldViewPr snapToGrid="0">
      <p:cViewPr varScale="1">
        <p:scale>
          <a:sx n="126" d="100"/>
          <a:sy n="126" d="100"/>
        </p:scale>
        <p:origin x="55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62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5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8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00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05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92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1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5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78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8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56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7E88-C21E-4164-994E-95CDEB3011F7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AA41-064A-4A4F-9FBB-86031F240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0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renape-onlin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0896B59E-3BF2-364D-957A-A6857DF8A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80" r="29366"/>
          <a:stretch/>
        </p:blipFill>
        <p:spPr>
          <a:xfrm>
            <a:off x="4631490" y="2339710"/>
            <a:ext cx="2922844" cy="408056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5515" r="10056"/>
          <a:stretch/>
        </p:blipFill>
        <p:spPr>
          <a:xfrm>
            <a:off x="10714964" y="109135"/>
            <a:ext cx="1153763" cy="18832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73240" y="220378"/>
            <a:ext cx="821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rocédure de certification du </a:t>
            </a:r>
            <a:r>
              <a:rPr lang="fr-F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mésothéliome</a:t>
            </a:r>
            <a:r>
              <a:rPr lang="fr-F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F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rance</a:t>
            </a:r>
            <a:endParaRPr lang="fr-F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97656" y="708803"/>
            <a:ext cx="896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</a:t>
            </a:r>
            <a:r>
              <a:rPr lang="fr-FR" sz="1600" dirty="0" err="1"/>
              <a:t>mésothéliome</a:t>
            </a:r>
            <a:r>
              <a:rPr lang="fr-FR" sz="1600" dirty="0"/>
              <a:t> est une maladie </a:t>
            </a:r>
            <a:r>
              <a:rPr lang="fr-FR" sz="1600" dirty="0" smtClean="0"/>
              <a:t>à </a:t>
            </a:r>
            <a:r>
              <a:rPr lang="fr-FR" sz="1600" b="1" dirty="0" smtClean="0"/>
              <a:t>déclaration </a:t>
            </a:r>
            <a:r>
              <a:rPr lang="fr-FR" sz="1600" b="1" dirty="0"/>
              <a:t>obligatoire </a:t>
            </a:r>
            <a:r>
              <a:rPr lang="fr-FR" sz="1600" dirty="0" smtClean="0"/>
              <a:t>(médecin en charge du patient) </a:t>
            </a:r>
            <a:endParaRPr lang="fr-FR" sz="1600" dirty="0"/>
          </a:p>
          <a:p>
            <a:pPr algn="ctr"/>
            <a:r>
              <a:rPr lang="fr-FR" sz="1600" dirty="0"/>
              <a:t>auprès de l’ARS de votre région : </a:t>
            </a:r>
            <a:r>
              <a:rPr lang="fr-FR" sz="1600" i="1" dirty="0"/>
              <a:t>http://www/</a:t>
            </a:r>
            <a:r>
              <a:rPr lang="fr-FR" sz="1600" i="1" dirty="0" err="1"/>
              <a:t>invs.sante.fr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57721" y="1490321"/>
            <a:ext cx="8300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C</a:t>
            </a:r>
            <a:r>
              <a:rPr lang="fr-FR" sz="1600" i="1" dirty="0" smtClean="0">
                <a:solidFill>
                  <a:srgbClr val="FF0000"/>
                </a:solidFill>
              </a:rPr>
              <a:t>ircuit </a:t>
            </a:r>
            <a:r>
              <a:rPr lang="fr-FR" sz="1600" i="1" dirty="0">
                <a:solidFill>
                  <a:srgbClr val="FF0000"/>
                </a:solidFill>
              </a:rPr>
              <a:t>de certification </a:t>
            </a:r>
            <a:r>
              <a:rPr lang="fr-FR" sz="1600" i="1" dirty="0" smtClean="0">
                <a:solidFill>
                  <a:srgbClr val="FF0000"/>
                </a:solidFill>
              </a:rPr>
              <a:t>différent </a:t>
            </a:r>
            <a:r>
              <a:rPr lang="fr-FR" sz="1600" i="1" dirty="0">
                <a:solidFill>
                  <a:srgbClr val="FF0000"/>
                </a:solidFill>
              </a:rPr>
              <a:t>selon la localisation tumorale : thoracique ou abdomino-pelvienne</a:t>
            </a: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>
            <a:off x="4613646" y="4531236"/>
            <a:ext cx="2922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avec flèche vers la gauche 10"/>
          <p:cNvSpPr/>
          <p:nvPr/>
        </p:nvSpPr>
        <p:spPr>
          <a:xfrm>
            <a:off x="4315879" y="3864242"/>
            <a:ext cx="1086949" cy="532302"/>
          </a:xfrm>
          <a:prstGeom prst="leftArrowCallout">
            <a:avLst/>
          </a:prstGeom>
          <a:solidFill>
            <a:srgbClr val="51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a gauche 11"/>
          <p:cNvSpPr/>
          <p:nvPr/>
        </p:nvSpPr>
        <p:spPr>
          <a:xfrm rot="10800000">
            <a:off x="6731487" y="4658103"/>
            <a:ext cx="1156298" cy="501408"/>
          </a:xfrm>
          <a:prstGeom prst="lef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77849" y="2351156"/>
            <a:ext cx="3947965" cy="584775"/>
          </a:xfrm>
          <a:prstGeom prst="rect">
            <a:avLst/>
          </a:prstGeom>
          <a:solidFill>
            <a:srgbClr val="51CEEF"/>
          </a:solidFill>
          <a:ln>
            <a:solidFill>
              <a:srgbClr val="51CEE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/>
              <a:t>Localisation thoracique</a:t>
            </a:r>
          </a:p>
          <a:p>
            <a:pPr algn="ctr"/>
            <a:r>
              <a:rPr lang="fr-FR" sz="1600" b="1" dirty="0"/>
              <a:t>Plèvre et péricarde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7849" y="2929183"/>
            <a:ext cx="3705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Experts pathologistes régionaux</a:t>
            </a:r>
            <a:endParaRPr lang="fr-FR" sz="1600" i="1" dirty="0">
              <a:solidFill>
                <a:srgbClr val="00B0F0"/>
              </a:solidFill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MESOPATH NETMESO</a:t>
            </a:r>
          </a:p>
          <a:p>
            <a:pPr algn="ctr"/>
            <a:r>
              <a:rPr lang="fr-FR" sz="1200" i="1" dirty="0">
                <a:solidFill>
                  <a:srgbClr val="00B0F0"/>
                </a:solidFill>
              </a:rPr>
              <a:t>http://</a:t>
            </a:r>
            <a:r>
              <a:rPr lang="fr-FR" sz="1200" i="1" dirty="0" err="1">
                <a:solidFill>
                  <a:srgbClr val="00B0F0"/>
                </a:solidFill>
              </a:rPr>
              <a:t>www.mesoclin.fr</a:t>
            </a:r>
            <a:endParaRPr lang="fr-FR" sz="1200" i="1" dirty="0">
              <a:solidFill>
                <a:srgbClr val="00B0F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60969" y="3713719"/>
            <a:ext cx="38648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AVEROUS G. (Grand Est)  CHU Strasbourg</a:t>
            </a:r>
          </a:p>
          <a:p>
            <a:r>
              <a:rPr lang="fr-FR" sz="1000" dirty="0"/>
              <a:t>BEGUERET H. (Nouvelle-Aquitaine) CHU Bordeaux</a:t>
            </a:r>
          </a:p>
          <a:p>
            <a:r>
              <a:rPr lang="fr-FR" sz="1000" dirty="0"/>
              <a:t>CAZES A. (I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le-de-France</a:t>
            </a:r>
            <a:r>
              <a:rPr lang="fr-FR" sz="1000" dirty="0"/>
              <a:t>) AP-HP Bichat, Paris</a:t>
            </a:r>
          </a:p>
          <a:p>
            <a:r>
              <a:rPr lang="fr-FR" sz="1000" dirty="0"/>
              <a:t>CHALABREYSSE L. (Auvergne-Rhône-Alpes) HCL Lyon Est</a:t>
            </a:r>
          </a:p>
          <a:p>
            <a:r>
              <a:rPr lang="fr-FR" sz="1000" dirty="0"/>
              <a:t>COPIN MC. (Pays de la Loire)  CHU Angers</a:t>
            </a:r>
          </a:p>
          <a:p>
            <a:r>
              <a:rPr lang="fr-FR" sz="1000" dirty="0"/>
              <a:t>DAMOTTE D. (</a:t>
            </a:r>
            <a:r>
              <a:rPr lang="fr-FR" sz="1000" dirty="0">
                <a:cs typeface="Times New Roman" panose="02020603050405020304" pitchFamily="18" charset="0"/>
              </a:rPr>
              <a:t>Il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e-de-France</a:t>
            </a:r>
            <a:r>
              <a:rPr lang="fr-FR" sz="1000" dirty="0"/>
              <a:t>) AP-HP Cochin, Paris</a:t>
            </a:r>
          </a:p>
          <a:p>
            <a:r>
              <a:rPr lang="fr-FR" sz="1000" dirty="0"/>
              <a:t>FOULET-ROGE A. (Pays de la Loire) </a:t>
            </a:r>
            <a:r>
              <a:rPr lang="fr-FR" sz="1000" dirty="0" smtClean="0"/>
              <a:t>CH </a:t>
            </a:r>
            <a:r>
              <a:rPr lang="fr-FR" sz="1000" dirty="0"/>
              <a:t>Le Mans</a:t>
            </a:r>
          </a:p>
          <a:p>
            <a:r>
              <a:rPr lang="fr-FR" sz="1000" dirty="0"/>
              <a:t>GIUSIANO-COURCAMBECK S.  (PACA-OUEST/Corse) </a:t>
            </a:r>
            <a:r>
              <a:rPr lang="fr-FR" sz="1000" dirty="0" smtClean="0"/>
              <a:t>AP-HM </a:t>
            </a:r>
            <a:r>
              <a:rPr lang="fr-FR" sz="1000" dirty="0"/>
              <a:t>Marseille</a:t>
            </a:r>
          </a:p>
          <a:p>
            <a:r>
              <a:rPr lang="fr-FR" sz="1000" dirty="0"/>
              <a:t>HOFMAN V. (PACA-EST /Corse) CHU Nice</a:t>
            </a:r>
          </a:p>
          <a:p>
            <a:r>
              <a:rPr lang="fr-FR" sz="1000" dirty="0"/>
              <a:t>HUMEZ S. (Hauts-de-France) CHU Lille</a:t>
            </a:r>
          </a:p>
          <a:p>
            <a:r>
              <a:rPr lang="fr-FR" sz="1000" dirty="0"/>
              <a:t>LANTUEJOUL S. (Auvergne-Rhône-Alpes) CLB Lyon </a:t>
            </a:r>
          </a:p>
          <a:p>
            <a:r>
              <a:rPr lang="fr-FR" sz="1000" dirty="0"/>
              <a:t>PLANCHARD G. (Normandie) CHU Caen</a:t>
            </a:r>
          </a:p>
          <a:p>
            <a:r>
              <a:rPr lang="fr-FR" sz="1000" dirty="0"/>
              <a:t>PITON N. (Normandie) CHU Rouen</a:t>
            </a:r>
          </a:p>
          <a:p>
            <a:r>
              <a:rPr lang="fr-FR" sz="1000" dirty="0"/>
              <a:t>ROUQUETTE I. (Occitanie) Centre de </a:t>
            </a:r>
            <a:r>
              <a:rPr lang="fr-FR" sz="1000" dirty="0"/>
              <a:t>P</a:t>
            </a:r>
            <a:r>
              <a:rPr lang="fr-FR" sz="1000" dirty="0" smtClean="0"/>
              <a:t>athologie des </a:t>
            </a:r>
            <a:r>
              <a:rPr lang="fr-FR" sz="1000" smtClean="0"/>
              <a:t>Cô</a:t>
            </a:r>
            <a:r>
              <a:rPr lang="fr-FR" sz="1000" smtClean="0"/>
              <a:t>teaux</a:t>
            </a:r>
            <a:r>
              <a:rPr lang="fr-FR" sz="1000" dirty="0"/>
              <a:t>, Toulouse</a:t>
            </a:r>
          </a:p>
          <a:p>
            <a:r>
              <a:rPr lang="fr-FR" sz="1000" dirty="0"/>
              <a:t>ROUVIER P. (I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le-de-France</a:t>
            </a:r>
            <a:r>
              <a:rPr lang="fr-FR" sz="1000" dirty="0"/>
              <a:t>) AP-HP La Pitié Paris</a:t>
            </a:r>
          </a:p>
          <a:p>
            <a:r>
              <a:rPr lang="fr-FR" sz="1000" dirty="0"/>
              <a:t>SAGAN C. (Pays de la-Loire) CHU Nantes</a:t>
            </a:r>
          </a:p>
          <a:p>
            <a:r>
              <a:rPr lang="fr-FR" sz="1000" dirty="0"/>
              <a:t>VIGNAUD JM. (Grand Est) CHU Nancy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60011" y="2367374"/>
            <a:ext cx="397774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/>
              <a:t>Localisation abdomino-pelvienne</a:t>
            </a:r>
          </a:p>
          <a:p>
            <a:pPr algn="ctr"/>
            <a:r>
              <a:rPr lang="fr-FR" sz="1600" b="1" dirty="0"/>
              <a:t>Péritoine et vaginale testiculaire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69945" y="2950232"/>
            <a:ext cx="3749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Experts pathologistes régionaux 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RENA-PATH</a:t>
            </a:r>
          </a:p>
          <a:p>
            <a:pPr algn="ctr"/>
            <a:r>
              <a:rPr lang="fr-FR" sz="1200" i="1" dirty="0">
                <a:solidFill>
                  <a:schemeClr val="accent6">
                    <a:lumMod val="75000"/>
                  </a:schemeClr>
                </a:solidFill>
              </a:rPr>
              <a:t>http://</a:t>
            </a:r>
            <a:r>
              <a:rPr lang="fr-FR" sz="1200" i="1" dirty="0" err="1">
                <a:solidFill>
                  <a:schemeClr val="accent6">
                    <a:lumMod val="75000"/>
                  </a:schemeClr>
                </a:solidFill>
              </a:rPr>
              <a:t>www.renape-online.fr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7850" y="2331154"/>
            <a:ext cx="3969442" cy="407792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638532" y="2351169"/>
            <a:ext cx="3999222" cy="407792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914401" y="1831728"/>
            <a:ext cx="1051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Toute </a:t>
            </a:r>
            <a:r>
              <a:rPr lang="fr-FR" sz="1400" b="1" dirty="0"/>
              <a:t>suspicion</a:t>
            </a:r>
            <a:r>
              <a:rPr lang="fr-FR" sz="1400" dirty="0"/>
              <a:t> </a:t>
            </a:r>
            <a:r>
              <a:rPr lang="fr-FR" sz="1400" b="1" dirty="0"/>
              <a:t>de </a:t>
            </a:r>
            <a:r>
              <a:rPr lang="fr-FR" sz="1400" b="1" dirty="0" err="1"/>
              <a:t>mésothéliome</a:t>
            </a:r>
            <a:r>
              <a:rPr lang="fr-FR" sz="1400" b="1" dirty="0"/>
              <a:t> </a:t>
            </a:r>
            <a:r>
              <a:rPr lang="fr-FR" sz="1400" dirty="0"/>
              <a:t>est à adresser à un expert régional qui </a:t>
            </a:r>
            <a:r>
              <a:rPr lang="fr-FR" sz="1400" dirty="0" smtClean="0"/>
              <a:t>doit confirmer le </a:t>
            </a:r>
            <a:r>
              <a:rPr lang="fr-FR" sz="1400" dirty="0"/>
              <a:t>diagnostic </a:t>
            </a:r>
            <a:endParaRPr lang="fr-FR" sz="1400" dirty="0" smtClean="0"/>
          </a:p>
          <a:p>
            <a:pPr algn="ctr"/>
            <a:r>
              <a:rPr lang="fr-FR" sz="1400" u="sng" dirty="0" smtClean="0"/>
              <a:t>et</a:t>
            </a:r>
            <a:r>
              <a:rPr lang="fr-FR" sz="1400" dirty="0" smtClean="0"/>
              <a:t> transmettre au </a:t>
            </a:r>
            <a:r>
              <a:rPr lang="fr-FR" sz="1400" dirty="0"/>
              <a:t>Centre National Référent MESOPATH (Lyon CLB) pour la </a:t>
            </a:r>
            <a:r>
              <a:rPr lang="fr-FR" sz="1400" dirty="0" smtClean="0"/>
              <a:t>poursuite </a:t>
            </a:r>
            <a:r>
              <a:rPr lang="fr-FR" sz="1400" dirty="0"/>
              <a:t>du processus de certification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4269" y="6438935"/>
            <a:ext cx="1158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Toute suspicion de mésothéliome doit être adressée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à un pathologiste </a:t>
            </a:r>
            <a:r>
              <a:rPr lang="fr-FR" sz="1600" dirty="0" smtClean="0"/>
              <a:t>expert régional </a:t>
            </a:r>
            <a:r>
              <a:rPr lang="fr-FR" sz="1600" dirty="0"/>
              <a:t>(renseignements cliniques, lames, bloc et CR initial)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B28BDC-4B62-C243-81A8-9C710AC3EEC4}"/>
              </a:ext>
            </a:extLst>
          </p:cNvPr>
          <p:cNvSpPr txBox="1"/>
          <p:nvPr/>
        </p:nvSpPr>
        <p:spPr>
          <a:xfrm>
            <a:off x="7954137" y="4166734"/>
            <a:ext cx="3617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AVEROUS G. (Grand Est) CHU Strasbourg</a:t>
            </a: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BENZERDJEB N. (Auvergne-Rhône-Alpes) HCL Lyon Sud </a:t>
            </a: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DARTIGUES P. (Ile-de-France) IGR, Villejuif  </a:t>
            </a: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FONTAINE J.  (Auvergne-Rhône-Alpes) HCL Lyon Sud</a:t>
            </a: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ISAAC S.  (Auvergne-Rhône-Alpes) HCL Lyon Sud </a:t>
            </a: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MERY E. (Occitanie) CHU Toulouse  </a:t>
            </a: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VALMARY-DEGANO S. (Auvergne-Rhône-Alpes) CHU Grenoble</a:t>
            </a: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VERRIELE-BEURRIER V. (</a:t>
            </a:r>
            <a:r>
              <a:rPr lang="fr-FR" sz="1000" dirty="0"/>
              <a:t>Pays de la Loire</a:t>
            </a: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ICO Angers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637233" y="1287401"/>
            <a:ext cx="8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</a:t>
            </a:r>
            <a:r>
              <a:rPr lang="fr-FR" sz="1600" dirty="0"/>
              <a:t>diagnostic de </a:t>
            </a:r>
            <a:r>
              <a:rPr lang="fr-FR" sz="1600" dirty="0" err="1"/>
              <a:t>mésothéliome</a:t>
            </a:r>
            <a:r>
              <a:rPr lang="fr-FR" sz="1600" dirty="0"/>
              <a:t> est certifié par un réseau d’experts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/>
          <a:srcRect l="9430" r="4593"/>
          <a:stretch/>
        </p:blipFill>
        <p:spPr>
          <a:xfrm>
            <a:off x="115149" y="109978"/>
            <a:ext cx="1407645" cy="1473509"/>
          </a:xfrm>
          <a:prstGeom prst="rect">
            <a:avLst/>
          </a:prstGeom>
        </p:spPr>
      </p:pic>
      <p:pic>
        <p:nvPicPr>
          <p:cNvPr id="1026" name="Picture 2" descr="BCB-Mesobank- 13 juin-datamanager 2012">
            <a:extLst>
              <a:ext uri="{FF2B5EF4-FFF2-40B4-BE49-F238E27FC236}">
                <a16:creationId xmlns:a16="http://schemas.microsoft.com/office/drawing/2014/main" id="{5CCE618E-97F9-5D40-9646-F1A72343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0" y="1546569"/>
            <a:ext cx="1039232" cy="2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584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370</Words>
  <Application>Microsoft Office PowerPoint</Application>
  <PresentationFormat>Grand écran</PresentationFormat>
  <Paragraphs>43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DAMOTTE Diane</dc:creator>
  <cp:lastModifiedBy>DAMOTTE Diane</cp:lastModifiedBy>
  <cp:revision>51</cp:revision>
  <dcterms:created xsi:type="dcterms:W3CDTF">2021-07-08T14:20:42Z</dcterms:created>
  <dcterms:modified xsi:type="dcterms:W3CDTF">2021-09-08T14:37:08Z</dcterms:modified>
</cp:coreProperties>
</file>